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5143500" type="screen16x9"/>
  <p:notesSz cx="6858000" cy="9144000"/>
  <p:embeddedFontLst>
    <p:embeddedFont>
      <p:font typeface="Montserrat" charset="0"/>
      <p:regular r:id="rId21"/>
      <p:bold r:id="rId22"/>
      <p:italic r:id="rId23"/>
      <p:boldItalic r:id="rId24"/>
    </p:embeddedFont>
    <p:embeddedFont>
      <p:font typeface="Lato" charset="0"/>
      <p:regular r:id="rId25"/>
      <p:bold r:id="rId26"/>
      <p:italic r:id="rId27"/>
      <p:boldItalic r:id="rId28"/>
    </p:embeddedFont>
    <p:embeddedFont>
      <p:font typeface="Algerian" pitchFamily="82" charset="0"/>
      <p:regular r:id="rId29"/>
    </p:embeddedFont>
    <p:embeddedFont>
      <p:font typeface="Open Sans" charset="0"/>
      <p:regular r:id="rId30"/>
      <p:bold r:id="rId31"/>
      <p:italic r:id="rId32"/>
      <p:boldItalic r:id="rId33"/>
    </p:embeddedFont>
    <p:embeddedFont>
      <p:font typeface="Roboto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-476" y="-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d03cce6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d03cce6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97ae736ea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97ae736ea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d03cce62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bd03cce62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97ae736ea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97ae736ea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97ae736ea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97ae736ea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97ae736ea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97ae736ea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97ae736ea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b97ae736ea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97ae736ea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b97ae736ea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b97ae736ea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b97ae736ea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97ae736ea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97ae736ea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c182b6d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c182b6d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97ae736ea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97ae736ea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97ae736ea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97ae736ea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97ae736ea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97ae736ea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c182b6d5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c182b6d5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97ae736ea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97ae736ea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97ae736ea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b97ae736ea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 spd="slow"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 advClick="0" advTm="5000">
    <p:dissolv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maryc\Desktop\PROGETTO%20ALIMENTAZIONE%202A\WhatsApp%20Video%202021-04-21%20at%2013.54.00.mp4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2944309" y="1593510"/>
            <a:ext cx="64338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 dirty="0">
                <a:solidFill>
                  <a:srgbClr val="FFFFFF"/>
                </a:solidFill>
              </a:rPr>
              <a:t>IC CROSIA </a:t>
            </a:r>
            <a:r>
              <a:rPr lang="it" b="1" i="1" dirty="0" smtClean="0">
                <a:solidFill>
                  <a:srgbClr val="FFFFFF"/>
                </a:solidFill>
              </a:rPr>
              <a:t>MIRTO</a:t>
            </a:r>
            <a:br>
              <a:rPr lang="it" b="1" i="1" dirty="0" smtClean="0">
                <a:solidFill>
                  <a:srgbClr val="FFFFFF"/>
                </a:solidFill>
              </a:rPr>
            </a:br>
            <a:r>
              <a:rPr lang="it" b="1" i="1" dirty="0" smtClean="0">
                <a:solidFill>
                  <a:srgbClr val="FFFFFF"/>
                </a:solidFill>
              </a:rPr>
              <a:t> </a:t>
            </a:r>
            <a:r>
              <a:rPr lang="it" b="1" i="1" dirty="0">
                <a:solidFill>
                  <a:srgbClr val="FFFFFF"/>
                </a:solidFill>
              </a:rPr>
              <a:t>CLASSE 2 A </a:t>
            </a:r>
            <a:r>
              <a:rPr lang="it" sz="1600" b="1" i="1" dirty="0" smtClean="0">
                <a:solidFill>
                  <a:srgbClr val="FFFFFF"/>
                </a:solidFill>
              </a:rPr>
              <a:t/>
            </a:r>
            <a:br>
              <a:rPr lang="it" sz="1600" b="1" i="1" dirty="0" smtClean="0">
                <a:solidFill>
                  <a:srgbClr val="FFFFFF"/>
                </a:solidFill>
              </a:rPr>
            </a:br>
            <a:r>
              <a:rPr lang="it" sz="1600" b="1" i="1" dirty="0" smtClean="0">
                <a:solidFill>
                  <a:srgbClr val="FFFFFF"/>
                </a:solidFill>
              </a:rPr>
              <a:t> PROF.SSA </a:t>
            </a:r>
            <a:r>
              <a:rPr lang="it" sz="1600" b="1" i="1" dirty="0">
                <a:solidFill>
                  <a:srgbClr val="FFFFFF"/>
                </a:solidFill>
              </a:rPr>
              <a:t>CARUSO E IL </a:t>
            </a:r>
            <a:r>
              <a:rPr lang="it" sz="1600" b="1" i="1" dirty="0" smtClean="0">
                <a:solidFill>
                  <a:srgbClr val="FFFFFF"/>
                </a:solidFill>
              </a:rPr>
              <a:t>PROF. </a:t>
            </a:r>
            <a:r>
              <a:rPr lang="it" sz="1600" b="1" i="1" dirty="0">
                <a:solidFill>
                  <a:srgbClr val="FFFFFF"/>
                </a:solidFill>
              </a:rPr>
              <a:t>GALATI</a:t>
            </a:r>
            <a:endParaRPr sz="1600" b="1" i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000000"/>
                </a:solidFill>
              </a:rPr>
              <a:t>      </a:t>
            </a:r>
            <a:r>
              <a:rPr lang="it" b="1" i="1" dirty="0">
                <a:solidFill>
                  <a:srgbClr val="000000"/>
                </a:solidFill>
              </a:rPr>
              <a:t> </a:t>
            </a:r>
            <a:r>
              <a:rPr lang="it" b="1" i="1" dirty="0">
                <a:solidFill>
                  <a:srgbClr val="FFFFFF"/>
                </a:solidFill>
                <a:highlight>
                  <a:srgbClr val="0000FF"/>
                </a:highlight>
              </a:rPr>
              <a:t>PRESENTA</a:t>
            </a:r>
            <a:endParaRPr sz="3200" b="1" i="1" dirty="0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LA PIRAMIDE ALIMENTARE</a:t>
            </a:r>
            <a:endParaRPr dirty="0"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0" y="829994"/>
            <a:ext cx="3024554" cy="2454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lgerian" pitchFamily="82" charset="0"/>
                <a:ea typeface="Open Sans"/>
                <a:cs typeface="Open Sans"/>
                <a:sym typeface="Open Sans"/>
              </a:rPr>
              <a:t>La piramide alimentare  con disegni, mostra la frequenza e la quantità di assunzione di ciascun alimento, che deve essere rispettata se si vuol mantenere uno stile di vita sano</a:t>
            </a:r>
            <a:r>
              <a:rPr lang="it" sz="1600" b="1" dirty="0" smtClean="0">
                <a:solidFill>
                  <a:srgbClr val="000000"/>
                </a:solidFill>
                <a:latin typeface="Algerian" pitchFamily="82" charset="0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>
              <a:buNone/>
            </a:pPr>
            <a:r>
              <a:rPr lang="it-IT" sz="1600" b="1" dirty="0" smtClean="0">
                <a:solidFill>
                  <a:srgbClr val="000000"/>
                </a:solidFill>
                <a:latin typeface="Algerian" pitchFamily="82" charset="0"/>
                <a:ea typeface="Roboto"/>
                <a:cs typeface="Roboto"/>
                <a:sym typeface="Roboto"/>
              </a:rPr>
              <a:t>All’interno troviamo i diversi tipi di alimenti: cereali, carne, pesce, latte e latticini, frutta e verdura, tipologie di grassi, ecc.</a:t>
            </a:r>
            <a:endParaRPr sz="1600" b="1" dirty="0">
              <a:solidFill>
                <a:srgbClr val="000000"/>
              </a:solidFill>
              <a:latin typeface="Algerian" pitchFamily="82" charset="0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5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b="1" dirty="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497" y="837290"/>
            <a:ext cx="5527125" cy="4052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5743380" cy="58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LA PIRAMIDE AMBIENTALE</a:t>
            </a:r>
            <a:endParaRPr dirty="0"/>
          </a:p>
        </p:txBody>
      </p:sp>
      <p:pic>
        <p:nvPicPr>
          <p:cNvPr id="5" name="Immagine 4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7" y="636694"/>
            <a:ext cx="3474721" cy="1307253"/>
          </a:xfrm>
          <a:prstGeom prst="rect">
            <a:avLst/>
          </a:prstGeom>
        </p:spPr>
      </p:pic>
      <p:pic>
        <p:nvPicPr>
          <p:cNvPr id="6" name="Immagine 5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643" y="151080"/>
            <a:ext cx="4438357" cy="4878119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/>
          <p:nvPr/>
        </p:nvSpPr>
        <p:spPr>
          <a:xfrm>
            <a:off x="0" y="562709"/>
            <a:ext cx="4389120" cy="450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latin typeface="Algerian" pitchFamily="82" charset="0"/>
                <a:ea typeface="Open Sans"/>
                <a:cs typeface="Open Sans"/>
                <a:sym typeface="Open Sans"/>
              </a:rPr>
              <a:t>Alla base della piramide ci sono le attività che i bambini dovrebbero svolgere quotidianamente, come ad esempio camminare, fare una passeggiata con il cane, fare le scale a piedi. </a:t>
            </a:r>
            <a:endParaRPr b="1" dirty="0">
              <a:latin typeface="Algerian" pitchFamily="82" charset="0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latin typeface="Algerian" pitchFamily="82" charset="0"/>
                <a:ea typeface="Open Sans"/>
                <a:cs typeface="Open Sans"/>
                <a:sym typeface="Open Sans"/>
              </a:rPr>
              <a:t>Nel secondo gradino troviamo le attività che dovrebbero essere fatte 3-4 volte a settimana, ossia il gioco libero con i familiari o con amici, magari all’aria aperta, e le attività sportive organizzate come la danza, il nuoto, il karate, il calcio.</a:t>
            </a:r>
            <a:endParaRPr b="1" dirty="0">
              <a:latin typeface="Algerian" pitchFamily="82" charset="0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latin typeface="Algerian" pitchFamily="82" charset="0"/>
                <a:ea typeface="Open Sans"/>
                <a:cs typeface="Open Sans"/>
                <a:sym typeface="Open Sans"/>
              </a:rPr>
              <a:t>Al vertice della piramide stanno invece quelle attività che bisogna limitare il più possibile ma che tuttavia piacciono molto ai bambini, come stare davanti a computer e tv e giocare con i videogiochi</a:t>
            </a:r>
            <a:r>
              <a:rPr lang="it" b="1" dirty="0" smtClean="0">
                <a:latin typeface="Algerian" pitchFamily="82" charset="0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 smtClean="0">
                <a:latin typeface="Algerian" pitchFamily="82" charset="0"/>
                <a:ea typeface="Open Sans"/>
                <a:cs typeface="Open Sans"/>
                <a:sym typeface="Open Sans"/>
              </a:rPr>
              <a:t> </a:t>
            </a:r>
            <a:r>
              <a:rPr lang="it" b="1" dirty="0">
                <a:latin typeface="Algerian" pitchFamily="82" charset="0"/>
                <a:ea typeface="Open Sans"/>
                <a:cs typeface="Open Sans"/>
                <a:sym typeface="Open Sans"/>
              </a:rPr>
              <a:t>Queste attività dovrebbero occupare dai 30 a un massimo di 60 minuti a giorno, contrariamente a quanto avviene nella maggior parte dei casi</a:t>
            </a:r>
            <a:r>
              <a:rPr lang="it" b="1" dirty="0">
                <a:latin typeface="Montserrat" charset="0"/>
                <a:ea typeface="Open Sans"/>
                <a:cs typeface="Open Sans"/>
                <a:sym typeface="Open Sans"/>
              </a:rPr>
              <a:t>.</a:t>
            </a:r>
            <a:r>
              <a:rPr lang="it" sz="1500" b="1" dirty="0">
                <a:latin typeface="Montserrat" charset="0"/>
                <a:ea typeface="Open Sans"/>
                <a:cs typeface="Open Sans"/>
                <a:sym typeface="Open Sans"/>
              </a:rPr>
              <a:t> </a:t>
            </a:r>
            <a:endParaRPr sz="1500" b="1" dirty="0">
              <a:latin typeface="Montserrat" charset="0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965175" y="232125"/>
            <a:ext cx="7147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latin typeface="Montserrat" charset="0"/>
                <a:ea typeface="Lato"/>
                <a:cs typeface="Lato"/>
                <a:sym typeface="Lato"/>
              </a:rPr>
              <a:t>LA PIRAMIDE DEL MOVIMENTO </a:t>
            </a:r>
            <a:endParaRPr sz="2400" dirty="0">
              <a:latin typeface="Montserrat" charset="0"/>
              <a:ea typeface="Lato"/>
              <a:cs typeface="Lato"/>
              <a:sym typeface="Lato"/>
            </a:endParaRPr>
          </a:p>
        </p:txBody>
      </p:sp>
      <p:pic>
        <p:nvPicPr>
          <p:cNvPr id="7" name="Immagine 6" descr="FOTO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204" y="768057"/>
            <a:ext cx="4283612" cy="4375443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07707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000000"/>
                </a:solidFill>
              </a:rPr>
              <a:t>IL PRANZO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1"/>
          </p:nvPr>
        </p:nvSpPr>
        <p:spPr>
          <a:xfrm>
            <a:off x="1297500" y="830775"/>
            <a:ext cx="7038900" cy="42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lgerian" pitchFamily="82" charset="0"/>
              </a:rPr>
              <a:t>Dopo essere tornati da scuola, bisogna pranzare. </a:t>
            </a: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lgerian" pitchFamily="82" charset="0"/>
              </a:rPr>
              <a:t>Possiamo iniziare con un bel piatto di pasta</a:t>
            </a: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lgerian" pitchFamily="82" charset="0"/>
              </a:rPr>
              <a:t>….oppure dei legumi </a:t>
            </a: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lgerian" pitchFamily="82" charset="0"/>
              </a:rPr>
              <a:t>…..o delle verdure</a:t>
            </a: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lgerian" pitchFamily="82" charset="0"/>
              </a:rPr>
              <a:t>…..e finiamo il pasto con della frutta</a:t>
            </a: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  <a:latin typeface="Algerian" pitchFamily="82" charset="0"/>
              </a:rPr>
              <a:t>…..ovviamente non dimentichiamo di bere l’acqua   </a:t>
            </a:r>
            <a:endParaRPr sz="16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193" y="1201405"/>
            <a:ext cx="998774" cy="6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0238" y="1535242"/>
            <a:ext cx="998774" cy="65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2902" y="2156403"/>
            <a:ext cx="817149" cy="81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2427" y="3286419"/>
            <a:ext cx="998775" cy="9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8875" y="4082553"/>
            <a:ext cx="998774" cy="961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 b="1" dirty="0">
                <a:solidFill>
                  <a:srgbClr val="000000"/>
                </a:solidFill>
              </a:rPr>
              <a:t>…..MOVIMENTO….</a:t>
            </a:r>
            <a:endParaRPr sz="2900" b="1" dirty="0">
              <a:solidFill>
                <a:srgbClr val="000000"/>
              </a:solidFill>
            </a:endParaRPr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solidFill>
                  <a:srgbClr val="000000"/>
                </a:solidFill>
                <a:latin typeface="Montserrat" charset="0"/>
              </a:rPr>
              <a:t>E dopo essersi nutriti si fa movimento</a:t>
            </a:r>
            <a:r>
              <a:rPr lang="it" sz="1500" b="1" dirty="0">
                <a:solidFill>
                  <a:srgbClr val="000000"/>
                </a:solidFill>
              </a:rPr>
              <a:t>:</a:t>
            </a:r>
            <a:endParaRPr sz="15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b="1" dirty="0">
              <a:solidFill>
                <a:srgbClr val="000000"/>
              </a:solidFill>
              <a:latin typeface="Montserrat" charset="0"/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8325" y="1924050"/>
            <a:ext cx="27051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>
            <a:spLocks noGrp="1"/>
          </p:cNvSpPr>
          <p:nvPr>
            <p:ph type="body" idx="1"/>
          </p:nvPr>
        </p:nvSpPr>
        <p:spPr>
          <a:xfrm>
            <a:off x="1297500" y="88054"/>
            <a:ext cx="7038900" cy="575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 b="1" dirty="0">
                <a:solidFill>
                  <a:srgbClr val="000000"/>
                </a:solidFill>
                <a:latin typeface="Algerian" pitchFamily="82" charset="0"/>
              </a:rPr>
              <a:t>Continuiamo a fare movimento…...possiamo fare anche dei bei giochi di squadra</a:t>
            </a:r>
            <a:endParaRPr sz="6000" b="1" dirty="0">
              <a:solidFill>
                <a:srgbClr val="000000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b="1" dirty="0">
              <a:solidFill>
                <a:srgbClr val="000000"/>
              </a:solidFill>
            </a:endParaRPr>
          </a:p>
        </p:txBody>
      </p:sp>
      <p:pic>
        <p:nvPicPr>
          <p:cNvPr id="257" name="Google Shape;2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1216"/>
            <a:ext cx="3621059" cy="37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6989" y="935559"/>
            <a:ext cx="5597011" cy="372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LA CENA</a:t>
            </a:r>
            <a:endParaRPr dirty="0"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0" y="887308"/>
            <a:ext cx="4666827" cy="751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Algerian" pitchFamily="82" charset="0"/>
              </a:rPr>
              <a:t>Per cena provvediamo a decidere tra una fetta di carne o di pesce</a:t>
            </a:r>
            <a:endParaRPr sz="1600" dirty="0"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 dirty="0">
                <a:latin typeface="Algerian" pitchFamily="82" charset="0"/>
              </a:rPr>
              <a:t>Un po’ di pane e come contorno </a:t>
            </a:r>
            <a:r>
              <a:rPr lang="it" sz="1600" dirty="0" smtClean="0">
                <a:latin typeface="Algerian" pitchFamily="82" charset="0"/>
              </a:rPr>
              <a:t> </a:t>
            </a:r>
            <a:r>
              <a:rPr lang="it" sz="1600" dirty="0">
                <a:latin typeface="Algerian" pitchFamily="82" charset="0"/>
              </a:rPr>
              <a:t>insalata </a:t>
            </a:r>
            <a:r>
              <a:rPr lang="it" sz="1600" dirty="0" smtClean="0">
                <a:latin typeface="Algerian" pitchFamily="82" charset="0"/>
              </a:rPr>
              <a:t>o patate</a:t>
            </a:r>
            <a:r>
              <a:rPr lang="it" sz="1600" dirty="0">
                <a:latin typeface="Montserrat" charset="0"/>
              </a:rPr>
              <a:t>.</a:t>
            </a:r>
            <a:endParaRPr sz="1600" dirty="0">
              <a:latin typeface="Montserrat" charset="0"/>
            </a:endParaRPr>
          </a:p>
        </p:txBody>
      </p:sp>
      <p:pic>
        <p:nvPicPr>
          <p:cNvPr id="265" name="Google Shape;2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545" y="812789"/>
            <a:ext cx="2579374" cy="145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4688" y="3150991"/>
            <a:ext cx="2749900" cy="18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49318"/>
            <a:ext cx="3832976" cy="21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1297500" y="0"/>
            <a:ext cx="7038900" cy="7044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Abbiamo dimostrato:</a:t>
            </a:r>
            <a:endParaRPr dirty="0"/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900" y="738293"/>
            <a:ext cx="7244800" cy="4405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 txBox="1">
            <a:spLocks noGrp="1"/>
          </p:cNvSpPr>
          <p:nvPr>
            <p:ph type="ctrTitle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 dirty="0">
                <a:solidFill>
                  <a:srgbClr val="000000"/>
                </a:solidFill>
                <a:highlight>
                  <a:srgbClr val="FFFFFF"/>
                </a:highlight>
              </a:rPr>
              <a:t>EDUCAZIONE ALIMENTARE </a:t>
            </a:r>
            <a:r>
              <a:rPr lang="it" b="1" i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/>
            </a:r>
            <a:br>
              <a:rPr lang="it" b="1" i="1" dirty="0" smtClean="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it" b="1" i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E </a:t>
            </a:r>
            <a:br>
              <a:rPr lang="it" b="1" i="1" dirty="0" smtClean="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it" b="1" i="1" dirty="0" smtClean="0">
                <a:solidFill>
                  <a:srgbClr val="000000"/>
                </a:solidFill>
                <a:highlight>
                  <a:srgbClr val="FFFFFF"/>
                </a:highlight>
              </a:rPr>
              <a:t>MOVIMENTO</a:t>
            </a:r>
            <a:endParaRPr b="1" i="1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1"/>
          </p:nvPr>
        </p:nvSpPr>
        <p:spPr>
          <a:xfrm flipH="1">
            <a:off x="8322600" y="3949350"/>
            <a:ext cx="632700" cy="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>
            <a:spLocks noGrp="1"/>
          </p:cNvSpPr>
          <p:nvPr>
            <p:ph type="body" idx="1"/>
          </p:nvPr>
        </p:nvSpPr>
        <p:spPr>
          <a:xfrm>
            <a:off x="169550" y="1229100"/>
            <a:ext cx="9144000" cy="3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400" b="1" dirty="0">
                <a:solidFill>
                  <a:srgbClr val="741B47"/>
                </a:solidFill>
                <a:latin typeface="Algerian" pitchFamily="82" charset="0"/>
              </a:rPr>
              <a:t>ATTRAVERSO IL CIBO SI INTRODUCONO I NUTRIENTI CHE VENGONO TRASFORMATI DAL CORPO IN ELEMENTI E IN ENERGIA PER SVOLGERE LE FUNZIONI FISIOLOGICHE</a:t>
            </a:r>
            <a:r>
              <a:rPr lang="it" sz="6400" b="1" dirty="0" smtClean="0">
                <a:solidFill>
                  <a:srgbClr val="741B47"/>
                </a:solidFill>
                <a:latin typeface="Algerian" pitchFamily="82" charset="0"/>
              </a:rPr>
              <a:t>. NON </a:t>
            </a:r>
            <a:r>
              <a:rPr lang="it" sz="6400" b="1" dirty="0">
                <a:solidFill>
                  <a:srgbClr val="741B47"/>
                </a:solidFill>
                <a:latin typeface="Algerian" pitchFamily="82" charset="0"/>
              </a:rPr>
              <a:t>ESISTONO ALIMENTI CAPACI DI MIGLIORARE LA PREPARAZIONE </a:t>
            </a:r>
            <a:r>
              <a:rPr lang="it" sz="6400" b="1" dirty="0" smtClean="0">
                <a:solidFill>
                  <a:srgbClr val="741B47"/>
                </a:solidFill>
                <a:latin typeface="Algerian" pitchFamily="82" charset="0"/>
              </a:rPr>
              <a:t>ATLETICA, MA </a:t>
            </a:r>
            <a:r>
              <a:rPr lang="it" sz="6400" b="1" dirty="0">
                <a:solidFill>
                  <a:srgbClr val="741B47"/>
                </a:solidFill>
                <a:latin typeface="Algerian" pitchFamily="82" charset="0"/>
              </a:rPr>
              <a:t>SOLO BUONE O CATTIVE ABITUDINI </a:t>
            </a:r>
            <a:r>
              <a:rPr lang="it" sz="6400" b="1" dirty="0" smtClean="0">
                <a:solidFill>
                  <a:srgbClr val="741B47"/>
                </a:solidFill>
                <a:latin typeface="Algerian" pitchFamily="82" charset="0"/>
              </a:rPr>
              <a:t>ALIMENTARI.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400" b="1" dirty="0" smtClean="0">
                <a:solidFill>
                  <a:srgbClr val="741B47"/>
                </a:solidFill>
                <a:latin typeface="Algerian" pitchFamily="82" charset="0"/>
              </a:rPr>
              <a:t>E</a:t>
            </a:r>
            <a:r>
              <a:rPr lang="it" sz="6400" b="1" dirty="0">
                <a:solidFill>
                  <a:srgbClr val="741B47"/>
                </a:solidFill>
                <a:latin typeface="Algerian" pitchFamily="82" charset="0"/>
              </a:rPr>
              <a:t>’ IMPORTANTE UNA CORRETTA ALIMENTAZIONE E UNA BUONA ATTIVITÀ’ FISICA GIÀ DA PICCOLI AFFINCHÉ’ LA NOSTRA SALUTE ENTRI SEMPRE A FAR PARTE  DELLA VITA DI OGNUNO DI NOI </a:t>
            </a:r>
            <a:endParaRPr sz="6400" b="1" dirty="0">
              <a:solidFill>
                <a:srgbClr val="741B47"/>
              </a:solidFill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600" b="1" dirty="0">
              <a:solidFill>
                <a:srgbClr val="741B47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</a:rPr>
              <a:t>   </a:t>
            </a:r>
            <a:endParaRPr sz="256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0000"/>
                </a:solidFill>
              </a:rPr>
              <a:t> </a:t>
            </a:r>
            <a:endParaRPr sz="16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 b="1" dirty="0">
                <a:solidFill>
                  <a:srgbClr val="000000"/>
                </a:solidFill>
              </a:rPr>
              <a:t>                        </a:t>
            </a:r>
            <a:endParaRPr sz="1600" b="1" dirty="0">
              <a:solidFill>
                <a:srgbClr val="000000"/>
              </a:solidFill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3109400" y="70625"/>
            <a:ext cx="3123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latin typeface="Montserrat" charset="0"/>
                <a:ea typeface="Lato"/>
                <a:cs typeface="Lato"/>
                <a:sym typeface="Lato"/>
              </a:rPr>
              <a:t>I</a:t>
            </a:r>
            <a:r>
              <a:rPr lang="it" sz="2400" b="1" i="1" dirty="0">
                <a:latin typeface="Montserrat" charset="0"/>
                <a:ea typeface="Lato"/>
                <a:cs typeface="Lato"/>
                <a:sym typeface="Lato"/>
              </a:rPr>
              <a:t>NTRODUZIONE</a:t>
            </a:r>
            <a:endParaRPr sz="2400" b="1" i="1" u="sng" dirty="0">
              <a:latin typeface="Montserrat" charset="0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>
                <a:latin typeface="Algerian" pitchFamily="82" charset="0"/>
              </a:rPr>
              <a:t>Come Alimentarsi</a:t>
            </a:r>
            <a:endParaRPr dirty="0">
              <a:latin typeface="Algerian" pitchFamily="82" charset="0"/>
            </a:endParaRPr>
          </a:p>
        </p:txBody>
      </p:sp>
      <p:sp>
        <p:nvSpPr>
          <p:cNvPr id="152" name="Google Shape;152;p16"/>
          <p:cNvSpPr txBox="1">
            <a:spLocks noGrp="1"/>
          </p:cNvSpPr>
          <p:nvPr>
            <p:ph type="body" idx="1"/>
          </p:nvPr>
        </p:nvSpPr>
        <p:spPr>
          <a:xfrm>
            <a:off x="1297500" y="1667875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Algerian" pitchFamily="82" charset="0"/>
              </a:rPr>
              <a:t>Per iniziare al meglio la giornata  bisogna nutrirsi di una colazione abbastanza sana e ricca.</a:t>
            </a:r>
            <a:endParaRPr sz="1600" dirty="0"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dirty="0">
                <a:latin typeface="Algerian" pitchFamily="82" charset="0"/>
              </a:rPr>
              <a:t>Si può scegliere tra:</a:t>
            </a:r>
            <a:endParaRPr sz="1600" dirty="0"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dirty="0">
                <a:latin typeface="Algerian" pitchFamily="82" charset="0"/>
              </a:rPr>
              <a:t>- Latte e yogurt :     🥛</a:t>
            </a:r>
            <a:endParaRPr sz="1600" dirty="0"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dirty="0">
                <a:latin typeface="Algerian" pitchFamily="82" charset="0"/>
              </a:rPr>
              <a:t>-Pane, cereali, fette biscottate…...🍪🍞🥖</a:t>
            </a:r>
            <a:endParaRPr sz="1600" dirty="0"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600" dirty="0">
                <a:latin typeface="Algerian" pitchFamily="82" charset="0"/>
              </a:rPr>
              <a:t>-Un bel frutto o anche una spremuta: 🍏🥝🍓🧃</a:t>
            </a:r>
            <a:endParaRPr sz="1600" dirty="0">
              <a:latin typeface="Algerian" pitchFamily="8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600" dirty="0">
                <a:latin typeface="Algerian" pitchFamily="82" charset="0"/>
              </a:rPr>
              <a:t>-In tal modo la giornata sarà molto più energica</a:t>
            </a:r>
            <a:endParaRPr sz="1600" dirty="0">
              <a:latin typeface="Algerian" pitchFamily="82" charset="0"/>
            </a:endParaRPr>
          </a:p>
        </p:txBody>
      </p:sp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69550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433" y="2301375"/>
            <a:ext cx="1039750" cy="69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La nostra giornata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1"/>
          </p:nvPr>
        </p:nvSpPr>
        <p:spPr>
          <a:xfrm>
            <a:off x="1297500" y="1214225"/>
            <a:ext cx="7038900" cy="919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Montserrat" charset="0"/>
              </a:rPr>
              <a:t>Adesso andiamo a scuola e ne approfittiamo per fare anche una bella passeggiata, rispettando sempre e ovunque le norme di </a:t>
            </a:r>
            <a:r>
              <a:rPr lang="it" sz="1600" dirty="0" smtClean="0">
                <a:latin typeface="Montserrat" charset="0"/>
              </a:rPr>
              <a:t>sicurezza</a:t>
            </a:r>
            <a:endParaRPr sz="1600" dirty="0">
              <a:latin typeface="Montserrat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61" name="Google Shape;16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110" y="2248824"/>
            <a:ext cx="5378675" cy="279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1297500" y="0"/>
            <a:ext cx="7038900" cy="1307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>
                <a:latin typeface="Algerian" pitchFamily="82" charset="0"/>
              </a:rPr>
              <a:t>Si parte, si va a scuola, dove si impara, si ride tutti insieme, si fa movimento all’aria aperta</a:t>
            </a:r>
            <a:r>
              <a:rPr lang="it-IT" dirty="0" smtClean="0"/>
              <a:t>.</a:t>
            </a:r>
            <a:endParaRPr dirty="0"/>
          </a:p>
        </p:txBody>
      </p:sp>
      <p:sp>
        <p:nvSpPr>
          <p:cNvPr id="167" name="Google Shape;167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026" name="Picture 2" descr="C:\Users\maryc\Desktop\fot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1467" y="1241425"/>
            <a:ext cx="7193280" cy="32222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1297500" y="0"/>
            <a:ext cx="7038900" cy="1165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 smtClean="0">
                <a:latin typeface="Montserrat"/>
                <a:ea typeface="Montserrat"/>
                <a:cs typeface="Montserrat"/>
                <a:sym typeface="Montserrat"/>
              </a:rPr>
              <a:t>SI IMPARA: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 smtClean="0">
                <a:latin typeface="Montserrat"/>
                <a:ea typeface="Montserrat"/>
                <a:cs typeface="Montserrat"/>
                <a:sym typeface="Montserrat"/>
              </a:rPr>
              <a:t>ESPERIMENTO </a:t>
            </a:r>
            <a:r>
              <a:rPr lang="it" sz="2400" dirty="0">
                <a:latin typeface="Montserrat"/>
                <a:ea typeface="Montserrat"/>
                <a:cs typeface="Montserrat"/>
                <a:sym typeface="Montserrat"/>
              </a:rPr>
              <a:t>CON IL CAVOLO ROSSO 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WhatsApp Video 2021-04-21 at 13.54.0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23253" y="1246293"/>
            <a:ext cx="4626187" cy="3366347"/>
          </a:xfrm>
          <a:prstGeom prst="rect">
            <a:avLst/>
          </a:prstGeom>
        </p:spPr>
      </p:pic>
    </p:spTree>
  </p:cSld>
  <p:clrMapOvr>
    <a:masterClrMapping/>
  </p:clrMapOvr>
  <p:transition spd="slow" advClick="0" advTm="7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\</a:t>
            </a:r>
            <a:endParaRPr dirty="0"/>
          </a:p>
        </p:txBody>
      </p:sp>
      <p:sp>
        <p:nvSpPr>
          <p:cNvPr id="180" name="Google Shape;180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782" y="0"/>
            <a:ext cx="7925981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/>
              <a:t>                  A RICREAZIONE </a:t>
            </a:r>
            <a:endParaRPr b="1" dirty="0"/>
          </a:p>
        </p:txBody>
      </p:sp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0997" y="1195405"/>
            <a:ext cx="5068800" cy="359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507</Words>
  <Application>Microsoft Office PowerPoint</Application>
  <PresentationFormat>Presentazione su schermo (16:9)</PresentationFormat>
  <Paragraphs>62</Paragraphs>
  <Slides>18</Slides>
  <Notes>18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Montserrat</vt:lpstr>
      <vt:lpstr>Lato</vt:lpstr>
      <vt:lpstr>Algerian</vt:lpstr>
      <vt:lpstr>Open Sans</vt:lpstr>
      <vt:lpstr>Roboto</vt:lpstr>
      <vt:lpstr>Focus</vt:lpstr>
      <vt:lpstr>IC CROSIA MIRTO  CLASSE 2 A   PROF.SSA CARUSO E IL PROF. GALATI        PRESENTA </vt:lpstr>
      <vt:lpstr>EDUCAZIONE ALIMENTARE  E  MOVIMENTO</vt:lpstr>
      <vt:lpstr>Diapositiva 3</vt:lpstr>
      <vt:lpstr>Come Alimentarsi</vt:lpstr>
      <vt:lpstr>La nostra giornata</vt:lpstr>
      <vt:lpstr>Si parte, si va a scuola, dove si impara, si ride tutti insieme, si fa movimento all’aria aperta.</vt:lpstr>
      <vt:lpstr>Diapositiva 7</vt:lpstr>
      <vt:lpstr>\</vt:lpstr>
      <vt:lpstr>                  A RICREAZIONE </vt:lpstr>
      <vt:lpstr>LA PIRAMIDE ALIMENTARE</vt:lpstr>
      <vt:lpstr>LA PIRAMIDE AMBIENTALE</vt:lpstr>
      <vt:lpstr>Diapositiva 12</vt:lpstr>
      <vt:lpstr>Diapositiva 13</vt:lpstr>
      <vt:lpstr>IL PRANZO</vt:lpstr>
      <vt:lpstr>…..MOVIMENTO….</vt:lpstr>
      <vt:lpstr>Diapositiva 16</vt:lpstr>
      <vt:lpstr>LA CENA</vt:lpstr>
      <vt:lpstr>Abbiamo dimostrato: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 CROSIA MIRTO CLASSE 2 A CON LA PROFESSORESSA CARUSO E IL PROFESSORE GALATI        PRESENTA</dc:title>
  <dc:creator>Maria Caruso</dc:creator>
  <cp:lastModifiedBy>Maria Caruso</cp:lastModifiedBy>
  <cp:revision>19</cp:revision>
  <dcterms:modified xsi:type="dcterms:W3CDTF">2021-06-08T16:16:28Z</dcterms:modified>
</cp:coreProperties>
</file>